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0" r:id="rId3"/>
    <p:sldId id="261" r:id="rId4"/>
    <p:sldId id="262" r:id="rId5"/>
    <p:sldId id="263" r:id="rId6"/>
    <p:sldId id="268" r:id="rId7"/>
    <p:sldId id="264" r:id="rId8"/>
    <p:sldId id="266" r:id="rId9"/>
    <p:sldId id="267" r:id="rId10"/>
    <p:sldId id="269" r:id="rId11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3707" autoAdjust="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63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836351029795233"/>
          <c:y val="2.4354778162968944E-2"/>
          <c:w val="0.45003657598500957"/>
          <c:h val="0.9612284396689476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/>
                  </a:gs>
                  <a:gs pos="90000">
                    <a:schemeClr val="accent1">
                      <a:shade val="100000"/>
                      <a:satMod val="105000"/>
                    </a:schemeClr>
                  </a:gs>
                  <a:gs pos="100000">
                    <a:schemeClr val="accent1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3"/>
                  </a:gs>
                  <a:gs pos="90000">
                    <a:schemeClr val="accent3">
                      <a:shade val="100000"/>
                      <a:satMod val="105000"/>
                    </a:schemeClr>
                  </a:gs>
                  <a:gs pos="100000">
                    <a:schemeClr val="accent3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5"/>
                  </a:gs>
                  <a:gs pos="90000">
                    <a:schemeClr val="accent5">
                      <a:shade val="100000"/>
                      <a:satMod val="105000"/>
                    </a:schemeClr>
                  </a:gs>
                  <a:gs pos="100000">
                    <a:schemeClr val="accent5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Низкий уровень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0.1</c:v>
                </c:pt>
                <c:pt idx="1">
                  <c:v>0.5</c:v>
                </c:pt>
                <c:pt idx="2">
                  <c:v>0.4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3622970840892996E-2"/>
          <c:y val="0.11877125349920152"/>
          <c:w val="0.21866367354872804"/>
          <c:h val="0.738144424793355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836351029795233"/>
          <c:y val="2.4354778162968944E-2"/>
          <c:w val="0.45003657598500957"/>
          <c:h val="0.9612284396689476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/>
                  </a:gs>
                  <a:gs pos="90000">
                    <a:schemeClr val="accent1">
                      <a:shade val="100000"/>
                      <a:satMod val="105000"/>
                    </a:schemeClr>
                  </a:gs>
                  <a:gs pos="100000">
                    <a:schemeClr val="accent1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3"/>
                  </a:gs>
                  <a:gs pos="90000">
                    <a:schemeClr val="accent3">
                      <a:shade val="100000"/>
                      <a:satMod val="105000"/>
                    </a:schemeClr>
                  </a:gs>
                  <a:gs pos="100000">
                    <a:schemeClr val="accent3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5"/>
                  </a:gs>
                  <a:gs pos="90000">
                    <a:schemeClr val="accent5">
                      <a:shade val="100000"/>
                      <a:satMod val="105000"/>
                    </a:schemeClr>
                  </a:gs>
                  <a:gs pos="100000">
                    <a:schemeClr val="accent5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Низкий уровень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</c:v>
                </c:pt>
                <c:pt idx="1">
                  <c:v>0.5</c:v>
                </c:pt>
                <c:pt idx="2">
                  <c:v>0.1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3622970840892996E-2"/>
          <c:y val="0.11877125349920152"/>
          <c:w val="0.21866367354872804"/>
          <c:h val="0.738144424793355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CA342D-F0F8-4BE9-9088-58A3F5E7089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0BCE25E-A361-48F3-AD1D-005B8DB3B6E7}">
      <dgm:prSet phldrT="[Текст]"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этап – начальный (констатирующий) – сентябрь 2018 года</a:t>
          </a:r>
          <a:endParaRPr lang="ru-RU" sz="2400" dirty="0"/>
        </a:p>
      </dgm:t>
    </dgm:pt>
    <dgm:pt modelId="{95B02CFA-6889-4BF2-A5B3-35B4DDAE947D}" type="parTrans" cxnId="{BC86EB45-5B34-4685-900D-F0FF1BC2EF83}">
      <dgm:prSet/>
      <dgm:spPr/>
      <dgm:t>
        <a:bodyPr/>
        <a:lstStyle/>
        <a:p>
          <a:endParaRPr lang="ru-RU"/>
        </a:p>
      </dgm:t>
    </dgm:pt>
    <dgm:pt modelId="{D1799498-C9A3-43C8-9D80-7A9A2518924D}" type="sibTrans" cxnId="{BC86EB45-5B34-4685-900D-F0FF1BC2EF83}">
      <dgm:prSet/>
      <dgm:spPr/>
      <dgm:t>
        <a:bodyPr/>
        <a:lstStyle/>
        <a:p>
          <a:endParaRPr lang="ru-RU"/>
        </a:p>
      </dgm:t>
    </dgm:pt>
    <dgm:pt modelId="{C3CF3FB2-1240-41A1-B855-A73939F7676F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этап – основной (формирующий) – октябрь 2018- май 2019 учебного года</a:t>
          </a:r>
          <a:endParaRPr lang="ru-RU" dirty="0"/>
        </a:p>
      </dgm:t>
    </dgm:pt>
    <dgm:pt modelId="{92371FBB-5D89-4A0C-803F-25D92B0947F8}" type="parTrans" cxnId="{26F087E2-767D-4222-BBAD-B0553418B278}">
      <dgm:prSet/>
      <dgm:spPr/>
      <dgm:t>
        <a:bodyPr/>
        <a:lstStyle/>
        <a:p>
          <a:endParaRPr lang="ru-RU"/>
        </a:p>
      </dgm:t>
    </dgm:pt>
    <dgm:pt modelId="{23F2C4B9-5871-4D52-B24B-9E2F52F8AB08}" type="sibTrans" cxnId="{26F087E2-767D-4222-BBAD-B0553418B278}">
      <dgm:prSet/>
      <dgm:spPr/>
      <dgm:t>
        <a:bodyPr/>
        <a:lstStyle/>
        <a:p>
          <a:endParaRPr lang="ru-RU"/>
        </a:p>
      </dgm:t>
    </dgm:pt>
    <dgm:pt modelId="{23CF8859-38CD-4E55-9515-8FB7E6EDE9AD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этап – заключительный – май 2019 года</a:t>
          </a:r>
          <a:endParaRPr lang="ru-RU" dirty="0"/>
        </a:p>
      </dgm:t>
    </dgm:pt>
    <dgm:pt modelId="{EA5B1391-79B1-44C4-9B70-19599DB65E43}" type="parTrans" cxnId="{EB25D2E0-04E4-462F-B145-31E3490F11D2}">
      <dgm:prSet/>
      <dgm:spPr/>
      <dgm:t>
        <a:bodyPr/>
        <a:lstStyle/>
        <a:p>
          <a:endParaRPr lang="ru-RU"/>
        </a:p>
      </dgm:t>
    </dgm:pt>
    <dgm:pt modelId="{7C0A5976-DAA7-460A-A847-02758060FD95}" type="sibTrans" cxnId="{EB25D2E0-04E4-462F-B145-31E3490F11D2}">
      <dgm:prSet/>
      <dgm:spPr/>
      <dgm:t>
        <a:bodyPr/>
        <a:lstStyle/>
        <a:p>
          <a:endParaRPr lang="ru-RU"/>
        </a:p>
      </dgm:t>
    </dgm:pt>
    <dgm:pt modelId="{1562FFD7-7F90-4E38-BAEE-1BC08B2D84EB}" type="pres">
      <dgm:prSet presAssocID="{47CA342D-F0F8-4BE9-9088-58A3F5E7089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97BDDB84-8D72-4AED-A337-B94954B08AF7}" type="pres">
      <dgm:prSet presAssocID="{47CA342D-F0F8-4BE9-9088-58A3F5E7089A}" presName="Name1" presStyleCnt="0"/>
      <dgm:spPr/>
    </dgm:pt>
    <dgm:pt modelId="{4F3A8A3C-5177-4283-9A2D-97A843D05369}" type="pres">
      <dgm:prSet presAssocID="{47CA342D-F0F8-4BE9-9088-58A3F5E7089A}" presName="cycle" presStyleCnt="0"/>
      <dgm:spPr/>
    </dgm:pt>
    <dgm:pt modelId="{01AF524D-DE8F-4FAA-924B-A80902E53A31}" type="pres">
      <dgm:prSet presAssocID="{47CA342D-F0F8-4BE9-9088-58A3F5E7089A}" presName="srcNode" presStyleLbl="node1" presStyleIdx="0" presStyleCnt="3"/>
      <dgm:spPr/>
    </dgm:pt>
    <dgm:pt modelId="{1E64749E-FA92-4367-B0F5-685D48B518DC}" type="pres">
      <dgm:prSet presAssocID="{47CA342D-F0F8-4BE9-9088-58A3F5E7089A}" presName="conn" presStyleLbl="parChTrans1D2" presStyleIdx="0" presStyleCnt="1"/>
      <dgm:spPr/>
      <dgm:t>
        <a:bodyPr/>
        <a:lstStyle/>
        <a:p>
          <a:endParaRPr lang="ru-RU"/>
        </a:p>
      </dgm:t>
    </dgm:pt>
    <dgm:pt modelId="{03573801-3E01-43B7-970B-DF24066EA4F1}" type="pres">
      <dgm:prSet presAssocID="{47CA342D-F0F8-4BE9-9088-58A3F5E7089A}" presName="extraNode" presStyleLbl="node1" presStyleIdx="0" presStyleCnt="3"/>
      <dgm:spPr/>
    </dgm:pt>
    <dgm:pt modelId="{0D5D3B21-F1D4-4F7A-9A94-03C6164ED2C8}" type="pres">
      <dgm:prSet presAssocID="{47CA342D-F0F8-4BE9-9088-58A3F5E7089A}" presName="dstNode" presStyleLbl="node1" presStyleIdx="0" presStyleCnt="3"/>
      <dgm:spPr/>
    </dgm:pt>
    <dgm:pt modelId="{975D8F98-524E-4DED-9AA3-4CBB494E141A}" type="pres">
      <dgm:prSet presAssocID="{B0BCE25E-A361-48F3-AD1D-005B8DB3B6E7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3B0CD4-8EB0-40C2-A43C-661AEDBC1FA1}" type="pres">
      <dgm:prSet presAssocID="{B0BCE25E-A361-48F3-AD1D-005B8DB3B6E7}" presName="accent_1" presStyleCnt="0"/>
      <dgm:spPr/>
    </dgm:pt>
    <dgm:pt modelId="{80704CB3-1222-4110-816D-37A2BEBE7E29}" type="pres">
      <dgm:prSet presAssocID="{B0BCE25E-A361-48F3-AD1D-005B8DB3B6E7}" presName="accentRepeatNode" presStyleLbl="solidFgAcc1" presStyleIdx="0" presStyleCnt="3"/>
      <dgm:spPr/>
    </dgm:pt>
    <dgm:pt modelId="{E9ECCAFF-0B01-46C8-8DA1-E952E77D372E}" type="pres">
      <dgm:prSet presAssocID="{C3CF3FB2-1240-41A1-B855-A73939F7676F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219B9B-45F8-47B5-8423-01A747FF22F1}" type="pres">
      <dgm:prSet presAssocID="{C3CF3FB2-1240-41A1-B855-A73939F7676F}" presName="accent_2" presStyleCnt="0"/>
      <dgm:spPr/>
    </dgm:pt>
    <dgm:pt modelId="{9D66235B-5A87-4FE6-B4B9-AC70D8F04B6E}" type="pres">
      <dgm:prSet presAssocID="{C3CF3FB2-1240-41A1-B855-A73939F7676F}" presName="accentRepeatNode" presStyleLbl="solidFgAcc1" presStyleIdx="1" presStyleCnt="3"/>
      <dgm:spPr/>
    </dgm:pt>
    <dgm:pt modelId="{F8805111-92B2-4F59-BB92-E4B89C28CB41}" type="pres">
      <dgm:prSet presAssocID="{23CF8859-38CD-4E55-9515-8FB7E6EDE9AD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896515-D30D-4FD4-81CD-21C15DDB5A77}" type="pres">
      <dgm:prSet presAssocID="{23CF8859-38CD-4E55-9515-8FB7E6EDE9AD}" presName="accent_3" presStyleCnt="0"/>
      <dgm:spPr/>
    </dgm:pt>
    <dgm:pt modelId="{C9ED8218-95FC-4E82-B22C-15380FABE147}" type="pres">
      <dgm:prSet presAssocID="{23CF8859-38CD-4E55-9515-8FB7E6EDE9AD}" presName="accentRepeatNode" presStyleLbl="solidFgAcc1" presStyleIdx="2" presStyleCnt="3"/>
      <dgm:spPr/>
    </dgm:pt>
  </dgm:ptLst>
  <dgm:cxnLst>
    <dgm:cxn modelId="{274F7FFE-BFD9-43ED-BE7A-9FB5B0F55622}" type="presOf" srcId="{23CF8859-38CD-4E55-9515-8FB7E6EDE9AD}" destId="{F8805111-92B2-4F59-BB92-E4B89C28CB41}" srcOrd="0" destOrd="0" presId="urn:microsoft.com/office/officeart/2008/layout/VerticalCurvedList"/>
    <dgm:cxn modelId="{5C55046D-CC3A-4B69-9D96-5F682D4FFB09}" type="presOf" srcId="{47CA342D-F0F8-4BE9-9088-58A3F5E7089A}" destId="{1562FFD7-7F90-4E38-BAEE-1BC08B2D84EB}" srcOrd="0" destOrd="0" presId="urn:microsoft.com/office/officeart/2008/layout/VerticalCurvedList"/>
    <dgm:cxn modelId="{BC86EB45-5B34-4685-900D-F0FF1BC2EF83}" srcId="{47CA342D-F0F8-4BE9-9088-58A3F5E7089A}" destId="{B0BCE25E-A361-48F3-AD1D-005B8DB3B6E7}" srcOrd="0" destOrd="0" parTransId="{95B02CFA-6889-4BF2-A5B3-35B4DDAE947D}" sibTransId="{D1799498-C9A3-43C8-9D80-7A9A2518924D}"/>
    <dgm:cxn modelId="{EB25D2E0-04E4-462F-B145-31E3490F11D2}" srcId="{47CA342D-F0F8-4BE9-9088-58A3F5E7089A}" destId="{23CF8859-38CD-4E55-9515-8FB7E6EDE9AD}" srcOrd="2" destOrd="0" parTransId="{EA5B1391-79B1-44C4-9B70-19599DB65E43}" sibTransId="{7C0A5976-DAA7-460A-A847-02758060FD95}"/>
    <dgm:cxn modelId="{26F087E2-767D-4222-BBAD-B0553418B278}" srcId="{47CA342D-F0F8-4BE9-9088-58A3F5E7089A}" destId="{C3CF3FB2-1240-41A1-B855-A73939F7676F}" srcOrd="1" destOrd="0" parTransId="{92371FBB-5D89-4A0C-803F-25D92B0947F8}" sibTransId="{23F2C4B9-5871-4D52-B24B-9E2F52F8AB08}"/>
    <dgm:cxn modelId="{9A563A1A-9A51-4E04-BCFF-683D262ED171}" type="presOf" srcId="{D1799498-C9A3-43C8-9D80-7A9A2518924D}" destId="{1E64749E-FA92-4367-B0F5-685D48B518DC}" srcOrd="0" destOrd="0" presId="urn:microsoft.com/office/officeart/2008/layout/VerticalCurvedList"/>
    <dgm:cxn modelId="{DBCC70A2-B349-43DE-85C4-25A19E499CB9}" type="presOf" srcId="{B0BCE25E-A361-48F3-AD1D-005B8DB3B6E7}" destId="{975D8F98-524E-4DED-9AA3-4CBB494E141A}" srcOrd="0" destOrd="0" presId="urn:microsoft.com/office/officeart/2008/layout/VerticalCurvedList"/>
    <dgm:cxn modelId="{F1AAADA9-5635-4F9A-8721-1F3C5FF05ECF}" type="presOf" srcId="{C3CF3FB2-1240-41A1-B855-A73939F7676F}" destId="{E9ECCAFF-0B01-46C8-8DA1-E952E77D372E}" srcOrd="0" destOrd="0" presId="urn:microsoft.com/office/officeart/2008/layout/VerticalCurvedList"/>
    <dgm:cxn modelId="{1B230964-DAA2-4F85-AEAD-7D06DF8513FC}" type="presParOf" srcId="{1562FFD7-7F90-4E38-BAEE-1BC08B2D84EB}" destId="{97BDDB84-8D72-4AED-A337-B94954B08AF7}" srcOrd="0" destOrd="0" presId="urn:microsoft.com/office/officeart/2008/layout/VerticalCurvedList"/>
    <dgm:cxn modelId="{F17A2611-EFC3-4F2B-AFC5-45CBCBFC66FE}" type="presParOf" srcId="{97BDDB84-8D72-4AED-A337-B94954B08AF7}" destId="{4F3A8A3C-5177-4283-9A2D-97A843D05369}" srcOrd="0" destOrd="0" presId="urn:microsoft.com/office/officeart/2008/layout/VerticalCurvedList"/>
    <dgm:cxn modelId="{7DEDA3FC-2C8A-430D-A6C1-668846E6A885}" type="presParOf" srcId="{4F3A8A3C-5177-4283-9A2D-97A843D05369}" destId="{01AF524D-DE8F-4FAA-924B-A80902E53A31}" srcOrd="0" destOrd="0" presId="urn:microsoft.com/office/officeart/2008/layout/VerticalCurvedList"/>
    <dgm:cxn modelId="{B30142AC-31C7-489F-AF57-9E72BF0E2409}" type="presParOf" srcId="{4F3A8A3C-5177-4283-9A2D-97A843D05369}" destId="{1E64749E-FA92-4367-B0F5-685D48B518DC}" srcOrd="1" destOrd="0" presId="urn:microsoft.com/office/officeart/2008/layout/VerticalCurvedList"/>
    <dgm:cxn modelId="{C248115D-7304-4ACA-853B-25CD243C9BE4}" type="presParOf" srcId="{4F3A8A3C-5177-4283-9A2D-97A843D05369}" destId="{03573801-3E01-43B7-970B-DF24066EA4F1}" srcOrd="2" destOrd="0" presId="urn:microsoft.com/office/officeart/2008/layout/VerticalCurvedList"/>
    <dgm:cxn modelId="{1951EB6F-0207-4D02-BB68-2DD4A5F070FD}" type="presParOf" srcId="{4F3A8A3C-5177-4283-9A2D-97A843D05369}" destId="{0D5D3B21-F1D4-4F7A-9A94-03C6164ED2C8}" srcOrd="3" destOrd="0" presId="urn:microsoft.com/office/officeart/2008/layout/VerticalCurvedList"/>
    <dgm:cxn modelId="{D7F33A78-1B18-40DF-BDF3-C01F5BEFEC98}" type="presParOf" srcId="{97BDDB84-8D72-4AED-A337-B94954B08AF7}" destId="{975D8F98-524E-4DED-9AA3-4CBB494E141A}" srcOrd="1" destOrd="0" presId="urn:microsoft.com/office/officeart/2008/layout/VerticalCurvedList"/>
    <dgm:cxn modelId="{725B0E52-7ED4-4EF6-B6F6-25218ECC8C38}" type="presParOf" srcId="{97BDDB84-8D72-4AED-A337-B94954B08AF7}" destId="{9B3B0CD4-8EB0-40C2-A43C-661AEDBC1FA1}" srcOrd="2" destOrd="0" presId="urn:microsoft.com/office/officeart/2008/layout/VerticalCurvedList"/>
    <dgm:cxn modelId="{A536DA53-DDA4-45D4-AA92-26C6D0B6E712}" type="presParOf" srcId="{9B3B0CD4-8EB0-40C2-A43C-661AEDBC1FA1}" destId="{80704CB3-1222-4110-816D-37A2BEBE7E29}" srcOrd="0" destOrd="0" presId="urn:microsoft.com/office/officeart/2008/layout/VerticalCurvedList"/>
    <dgm:cxn modelId="{3681E16E-BA0E-4FAD-8ECF-3720AE4BCB3F}" type="presParOf" srcId="{97BDDB84-8D72-4AED-A337-B94954B08AF7}" destId="{E9ECCAFF-0B01-46C8-8DA1-E952E77D372E}" srcOrd="3" destOrd="0" presId="urn:microsoft.com/office/officeart/2008/layout/VerticalCurvedList"/>
    <dgm:cxn modelId="{26D773EC-FA77-4CC8-B82A-8ADAB78D6D43}" type="presParOf" srcId="{97BDDB84-8D72-4AED-A337-B94954B08AF7}" destId="{49219B9B-45F8-47B5-8423-01A747FF22F1}" srcOrd="4" destOrd="0" presId="urn:microsoft.com/office/officeart/2008/layout/VerticalCurvedList"/>
    <dgm:cxn modelId="{991438BA-036E-4AC6-9DE4-D8EDDA78F437}" type="presParOf" srcId="{49219B9B-45F8-47B5-8423-01A747FF22F1}" destId="{9D66235B-5A87-4FE6-B4B9-AC70D8F04B6E}" srcOrd="0" destOrd="0" presId="urn:microsoft.com/office/officeart/2008/layout/VerticalCurvedList"/>
    <dgm:cxn modelId="{EFDB753B-5405-40B4-A441-38F15613B18F}" type="presParOf" srcId="{97BDDB84-8D72-4AED-A337-B94954B08AF7}" destId="{F8805111-92B2-4F59-BB92-E4B89C28CB41}" srcOrd="5" destOrd="0" presId="urn:microsoft.com/office/officeart/2008/layout/VerticalCurvedList"/>
    <dgm:cxn modelId="{4A8F0BE9-CB7E-46B3-B261-23C6497A87F9}" type="presParOf" srcId="{97BDDB84-8D72-4AED-A337-B94954B08AF7}" destId="{DE896515-D30D-4FD4-81CD-21C15DDB5A77}" srcOrd="6" destOrd="0" presId="urn:microsoft.com/office/officeart/2008/layout/VerticalCurvedList"/>
    <dgm:cxn modelId="{743A58B9-5CEA-4998-9D4F-2D8A15D96E59}" type="presParOf" srcId="{DE896515-D30D-4FD4-81CD-21C15DDB5A77}" destId="{C9ED8218-95FC-4E82-B22C-15380FABE14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DC1486-9DEC-4CCB-AFA6-8F27D795212C}" type="doc">
      <dgm:prSet loTypeId="urn:microsoft.com/office/officeart/2005/8/layout/vList2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B679DC7C-967F-4586-88D9-C21CA7865375}">
      <dgm:prSet phldrT="[Текст]"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 Блок «Потребности»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1C4EA0-A528-4743-85AF-E9508D4B67C8}" type="parTrans" cxnId="{A957BE12-73C5-406C-B534-DF6E6F26CD1F}">
      <dgm:prSet/>
      <dgm:spPr/>
      <dgm:t>
        <a:bodyPr/>
        <a:lstStyle/>
        <a:p>
          <a:endParaRPr lang="ru-RU"/>
        </a:p>
      </dgm:t>
    </dgm:pt>
    <dgm:pt modelId="{5AA16398-DDDD-4D94-9F29-DC84F8518A11}" type="sibTrans" cxnId="{A957BE12-73C5-406C-B534-DF6E6F26CD1F}">
      <dgm:prSet/>
      <dgm:spPr/>
      <dgm:t>
        <a:bodyPr/>
        <a:lstStyle/>
        <a:p>
          <a:endParaRPr lang="ru-RU"/>
        </a:p>
      </dgm:t>
    </dgm:pt>
    <dgm:pt modelId="{9484FC62-BE86-48BE-A8E7-A1CE98915BE1}">
      <dgm:prSet phldrT="[Текст]"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 Блок «Обмен и деньги. Спрос и предложение. Цена»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6797D2-77AD-4E45-A60B-F57D8348A904}" type="parTrans" cxnId="{0CAB7190-62C2-47F3-A911-B5CAACFCFA03}">
      <dgm:prSet/>
      <dgm:spPr/>
      <dgm:t>
        <a:bodyPr/>
        <a:lstStyle/>
        <a:p>
          <a:endParaRPr lang="ru-RU"/>
        </a:p>
      </dgm:t>
    </dgm:pt>
    <dgm:pt modelId="{07227AAF-A362-429D-9C94-CA18E60DBBC9}" type="sibTrans" cxnId="{0CAB7190-62C2-47F3-A911-B5CAACFCFA03}">
      <dgm:prSet/>
      <dgm:spPr/>
      <dgm:t>
        <a:bodyPr/>
        <a:lstStyle/>
        <a:p>
          <a:endParaRPr lang="ru-RU"/>
        </a:p>
      </dgm:t>
    </dgm:pt>
    <dgm:pt modelId="{288B779B-F021-4950-871A-F3A8DDA20D6B}">
      <dgm:prSet phldrT="[Текст]"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4. Блок «Ограниченность ресурсов. Выбор и его цена. Полезные навыки и привычки в быту- тоже экономика»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10F88F-4BBA-4BF2-A1CB-43B338E47242}" type="parTrans" cxnId="{1DC20915-7862-4D4C-AE4B-6D65BFD1982E}">
      <dgm:prSet/>
      <dgm:spPr/>
      <dgm:t>
        <a:bodyPr/>
        <a:lstStyle/>
        <a:p>
          <a:endParaRPr lang="ru-RU"/>
        </a:p>
      </dgm:t>
    </dgm:pt>
    <dgm:pt modelId="{022AFB9E-8700-4849-957A-41225378B809}" type="sibTrans" cxnId="{1DC20915-7862-4D4C-AE4B-6D65BFD1982E}">
      <dgm:prSet/>
      <dgm:spPr/>
      <dgm:t>
        <a:bodyPr/>
        <a:lstStyle/>
        <a:p>
          <a:endParaRPr lang="ru-RU"/>
        </a:p>
      </dgm:t>
    </dgm:pt>
    <dgm:pt modelId="{09D89AB8-610A-4433-81AF-9F83C936E57D}">
      <dgm:prSet phldrT="[Текст]"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3. Блок «Производитель и ресурсы»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123050-A5EA-4B71-9851-3467CE89C2B1}" type="parTrans" cxnId="{DCC765EF-BAAD-4326-9A54-0110975046DF}">
      <dgm:prSet/>
      <dgm:spPr/>
      <dgm:t>
        <a:bodyPr/>
        <a:lstStyle/>
        <a:p>
          <a:endParaRPr lang="ru-RU"/>
        </a:p>
      </dgm:t>
    </dgm:pt>
    <dgm:pt modelId="{F5A1AE17-69E4-4D2B-9DCE-44946EDB1ADA}" type="sibTrans" cxnId="{DCC765EF-BAAD-4326-9A54-0110975046DF}">
      <dgm:prSet/>
      <dgm:spPr/>
      <dgm:t>
        <a:bodyPr/>
        <a:lstStyle/>
        <a:p>
          <a:endParaRPr lang="ru-RU"/>
        </a:p>
      </dgm:t>
    </dgm:pt>
    <dgm:pt modelId="{AC6910FC-2575-4DA7-B9E5-32178724A241}" type="pres">
      <dgm:prSet presAssocID="{23DC1486-9DEC-4CCB-AFA6-8F27D795212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4E86F5-0F71-4520-9DF8-243F599D2FE5}" type="pres">
      <dgm:prSet presAssocID="{B679DC7C-967F-4586-88D9-C21CA7865375}" presName="parentText" presStyleLbl="node1" presStyleIdx="0" presStyleCnt="4" custLinFactNeighborX="-2351" custLinFactNeighborY="-1263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EED328-FA8C-42DF-B96A-1132E0B5989C}" type="pres">
      <dgm:prSet presAssocID="{5AA16398-DDDD-4D94-9F29-DC84F8518A11}" presName="spacer" presStyleCnt="0"/>
      <dgm:spPr/>
    </dgm:pt>
    <dgm:pt modelId="{0A267A21-8C32-437A-B80F-F0F010168063}" type="pres">
      <dgm:prSet presAssocID="{9484FC62-BE86-48BE-A8E7-A1CE98915BE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C0A1AB-8856-478E-A448-1729878E5EE2}" type="pres">
      <dgm:prSet presAssocID="{07227AAF-A362-429D-9C94-CA18E60DBBC9}" presName="spacer" presStyleCnt="0"/>
      <dgm:spPr/>
    </dgm:pt>
    <dgm:pt modelId="{4221B8DA-980D-426E-B5BD-F9A393562CDA}" type="pres">
      <dgm:prSet presAssocID="{09D89AB8-610A-4433-81AF-9F83C936E57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F5ECE4-79C7-4A37-914B-FF04D5A70D67}" type="pres">
      <dgm:prSet presAssocID="{F5A1AE17-69E4-4D2B-9DCE-44946EDB1ADA}" presName="spacer" presStyleCnt="0"/>
      <dgm:spPr/>
    </dgm:pt>
    <dgm:pt modelId="{5A522BA6-9F80-40AC-A94C-ECDC157D8369}" type="pres">
      <dgm:prSet presAssocID="{288B779B-F021-4950-871A-F3A8DDA20D6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E10C42-B3C6-4E0A-A6B4-E08B2C1550F4}" type="presOf" srcId="{23DC1486-9DEC-4CCB-AFA6-8F27D795212C}" destId="{AC6910FC-2575-4DA7-B9E5-32178724A241}" srcOrd="0" destOrd="0" presId="urn:microsoft.com/office/officeart/2005/8/layout/vList2"/>
    <dgm:cxn modelId="{A957BE12-73C5-406C-B534-DF6E6F26CD1F}" srcId="{23DC1486-9DEC-4CCB-AFA6-8F27D795212C}" destId="{B679DC7C-967F-4586-88D9-C21CA7865375}" srcOrd="0" destOrd="0" parTransId="{8B1C4EA0-A528-4743-85AF-E9508D4B67C8}" sibTransId="{5AA16398-DDDD-4D94-9F29-DC84F8518A11}"/>
    <dgm:cxn modelId="{B75ECC87-491E-41A9-AD19-AFFCC5338CA6}" type="presOf" srcId="{288B779B-F021-4950-871A-F3A8DDA20D6B}" destId="{5A522BA6-9F80-40AC-A94C-ECDC157D8369}" srcOrd="0" destOrd="0" presId="urn:microsoft.com/office/officeart/2005/8/layout/vList2"/>
    <dgm:cxn modelId="{DCC765EF-BAAD-4326-9A54-0110975046DF}" srcId="{23DC1486-9DEC-4CCB-AFA6-8F27D795212C}" destId="{09D89AB8-610A-4433-81AF-9F83C936E57D}" srcOrd="2" destOrd="0" parTransId="{C0123050-A5EA-4B71-9851-3467CE89C2B1}" sibTransId="{F5A1AE17-69E4-4D2B-9DCE-44946EDB1ADA}"/>
    <dgm:cxn modelId="{E591BC8F-A5C9-4629-906E-5A2E93EC78E2}" type="presOf" srcId="{09D89AB8-610A-4433-81AF-9F83C936E57D}" destId="{4221B8DA-980D-426E-B5BD-F9A393562CDA}" srcOrd="0" destOrd="0" presId="urn:microsoft.com/office/officeart/2005/8/layout/vList2"/>
    <dgm:cxn modelId="{1DC20915-7862-4D4C-AE4B-6D65BFD1982E}" srcId="{23DC1486-9DEC-4CCB-AFA6-8F27D795212C}" destId="{288B779B-F021-4950-871A-F3A8DDA20D6B}" srcOrd="3" destOrd="0" parTransId="{7110F88F-4BBA-4BF2-A1CB-43B338E47242}" sibTransId="{022AFB9E-8700-4849-957A-41225378B809}"/>
    <dgm:cxn modelId="{0CAB7190-62C2-47F3-A911-B5CAACFCFA03}" srcId="{23DC1486-9DEC-4CCB-AFA6-8F27D795212C}" destId="{9484FC62-BE86-48BE-A8E7-A1CE98915BE1}" srcOrd="1" destOrd="0" parTransId="{666797D2-77AD-4E45-A60B-F57D8348A904}" sibTransId="{07227AAF-A362-429D-9C94-CA18E60DBBC9}"/>
    <dgm:cxn modelId="{AF1FB729-6F28-4818-98AB-B5F85529195A}" type="presOf" srcId="{9484FC62-BE86-48BE-A8E7-A1CE98915BE1}" destId="{0A267A21-8C32-437A-B80F-F0F010168063}" srcOrd="0" destOrd="0" presId="urn:microsoft.com/office/officeart/2005/8/layout/vList2"/>
    <dgm:cxn modelId="{3814F87D-97F3-4F9D-AE20-D1D95677BCDE}" type="presOf" srcId="{B679DC7C-967F-4586-88D9-C21CA7865375}" destId="{694E86F5-0F71-4520-9DF8-243F599D2FE5}" srcOrd="0" destOrd="0" presId="urn:microsoft.com/office/officeart/2005/8/layout/vList2"/>
    <dgm:cxn modelId="{2458C364-CE7C-4153-9789-4E6E98D4C69B}" type="presParOf" srcId="{AC6910FC-2575-4DA7-B9E5-32178724A241}" destId="{694E86F5-0F71-4520-9DF8-243F599D2FE5}" srcOrd="0" destOrd="0" presId="urn:microsoft.com/office/officeart/2005/8/layout/vList2"/>
    <dgm:cxn modelId="{9B67904D-77D0-4494-8D1E-A0152492DBD3}" type="presParOf" srcId="{AC6910FC-2575-4DA7-B9E5-32178724A241}" destId="{66EED328-FA8C-42DF-B96A-1132E0B5989C}" srcOrd="1" destOrd="0" presId="urn:microsoft.com/office/officeart/2005/8/layout/vList2"/>
    <dgm:cxn modelId="{B6332C6B-4D67-4E10-9713-CBBEFE5DFEA0}" type="presParOf" srcId="{AC6910FC-2575-4DA7-B9E5-32178724A241}" destId="{0A267A21-8C32-437A-B80F-F0F010168063}" srcOrd="2" destOrd="0" presId="urn:microsoft.com/office/officeart/2005/8/layout/vList2"/>
    <dgm:cxn modelId="{6BFC884F-3AB7-4437-B117-C970E2E901E9}" type="presParOf" srcId="{AC6910FC-2575-4DA7-B9E5-32178724A241}" destId="{21C0A1AB-8856-478E-A448-1729878E5EE2}" srcOrd="3" destOrd="0" presId="urn:microsoft.com/office/officeart/2005/8/layout/vList2"/>
    <dgm:cxn modelId="{C929B5E4-C3E3-4F9D-9C00-37D288BE6EED}" type="presParOf" srcId="{AC6910FC-2575-4DA7-B9E5-32178724A241}" destId="{4221B8DA-980D-426E-B5BD-F9A393562CDA}" srcOrd="4" destOrd="0" presId="urn:microsoft.com/office/officeart/2005/8/layout/vList2"/>
    <dgm:cxn modelId="{B7B7D471-F7D6-4B60-90B1-24729D9AB7ED}" type="presParOf" srcId="{AC6910FC-2575-4DA7-B9E5-32178724A241}" destId="{C6F5ECE4-79C7-4A37-914B-FF04D5A70D67}" srcOrd="5" destOrd="0" presId="urn:microsoft.com/office/officeart/2005/8/layout/vList2"/>
    <dgm:cxn modelId="{FC6D1C95-01F6-4D46-942C-CCCA30220692}" type="presParOf" srcId="{AC6910FC-2575-4DA7-B9E5-32178724A241}" destId="{5A522BA6-9F80-40AC-A94C-ECDC157D836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64749E-FA92-4367-B0F5-685D48B518DC}">
      <dsp:nvSpPr>
        <dsp:cNvPr id="0" name=""/>
        <dsp:cNvSpPr/>
      </dsp:nvSpPr>
      <dsp:spPr>
        <a:xfrm>
          <a:off x="-6125176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5D8F98-524E-4DED-9AA3-4CBB494E141A}">
      <dsp:nvSpPr>
        <dsp:cNvPr id="0" name=""/>
        <dsp:cNvSpPr/>
      </dsp:nvSpPr>
      <dsp:spPr>
        <a:xfrm>
          <a:off x="752110" y="541866"/>
          <a:ext cx="7301111" cy="108373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этап – начальный (констатирующий) – сентябрь 2018 года</a:t>
          </a:r>
          <a:endParaRPr lang="ru-RU" sz="2400" kern="1200" dirty="0"/>
        </a:p>
      </dsp:txBody>
      <dsp:txXfrm>
        <a:off x="752110" y="541866"/>
        <a:ext cx="7301111" cy="1083733"/>
      </dsp:txXfrm>
    </dsp:sp>
    <dsp:sp modelId="{80704CB3-1222-4110-816D-37A2BEBE7E29}">
      <dsp:nvSpPr>
        <dsp:cNvPr id="0" name=""/>
        <dsp:cNvSpPr/>
      </dsp:nvSpPr>
      <dsp:spPr>
        <a:xfrm>
          <a:off x="74777" y="4064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ECCAFF-0B01-46C8-8DA1-E952E77D372E}">
      <dsp:nvSpPr>
        <dsp:cNvPr id="0" name=""/>
        <dsp:cNvSpPr/>
      </dsp:nvSpPr>
      <dsp:spPr>
        <a:xfrm>
          <a:off x="1146048" y="2167466"/>
          <a:ext cx="6907174" cy="1083733"/>
        </a:xfrm>
        <a:prstGeom prst="rect">
          <a:avLst/>
        </a:prstGeom>
        <a:solidFill>
          <a:schemeClr val="accent5">
            <a:hueOff val="3005351"/>
            <a:satOff val="-13190"/>
            <a:lumOff val="392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этап – основной (формирующий) – октябрь 2018- май 2019 учебного года</a:t>
          </a:r>
          <a:endParaRPr lang="ru-RU" sz="2900" kern="1200" dirty="0"/>
        </a:p>
      </dsp:txBody>
      <dsp:txXfrm>
        <a:off x="1146048" y="2167466"/>
        <a:ext cx="6907174" cy="1083733"/>
      </dsp:txXfrm>
    </dsp:sp>
    <dsp:sp modelId="{9D66235B-5A87-4FE6-B4B9-AC70D8F04B6E}">
      <dsp:nvSpPr>
        <dsp:cNvPr id="0" name=""/>
        <dsp:cNvSpPr/>
      </dsp:nvSpPr>
      <dsp:spPr>
        <a:xfrm>
          <a:off x="468714" y="20320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3005351"/>
              <a:satOff val="-13190"/>
              <a:lumOff val="392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805111-92B2-4F59-BB92-E4B89C28CB41}">
      <dsp:nvSpPr>
        <dsp:cNvPr id="0" name=""/>
        <dsp:cNvSpPr/>
      </dsp:nvSpPr>
      <dsp:spPr>
        <a:xfrm>
          <a:off x="752110" y="3793066"/>
          <a:ext cx="7301111" cy="1083733"/>
        </a:xfrm>
        <a:prstGeom prst="rect">
          <a:avLst/>
        </a:prstGeom>
        <a:solidFill>
          <a:schemeClr val="accent5">
            <a:hueOff val="6010703"/>
            <a:satOff val="-26380"/>
            <a:lumOff val="784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этап – заключительный – май 2019 года</a:t>
          </a:r>
          <a:endParaRPr lang="ru-RU" sz="2900" kern="1200" dirty="0"/>
        </a:p>
      </dsp:txBody>
      <dsp:txXfrm>
        <a:off x="752110" y="3793066"/>
        <a:ext cx="7301111" cy="1083733"/>
      </dsp:txXfrm>
    </dsp:sp>
    <dsp:sp modelId="{C9ED8218-95FC-4E82-B22C-15380FABE147}">
      <dsp:nvSpPr>
        <dsp:cNvPr id="0" name=""/>
        <dsp:cNvSpPr/>
      </dsp:nvSpPr>
      <dsp:spPr>
        <a:xfrm>
          <a:off x="74777" y="36576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6010703"/>
              <a:satOff val="-26380"/>
              <a:lumOff val="78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4E86F5-0F71-4520-9DF8-243F599D2FE5}">
      <dsp:nvSpPr>
        <dsp:cNvPr id="0" name=""/>
        <dsp:cNvSpPr/>
      </dsp:nvSpPr>
      <dsp:spPr>
        <a:xfrm>
          <a:off x="0" y="1399"/>
          <a:ext cx="8140131" cy="118661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 Блок «Потребности»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926" y="59325"/>
        <a:ext cx="8024279" cy="1070758"/>
      </dsp:txXfrm>
    </dsp:sp>
    <dsp:sp modelId="{0A267A21-8C32-437A-B80F-F0F010168063}">
      <dsp:nvSpPr>
        <dsp:cNvPr id="0" name=""/>
        <dsp:cNvSpPr/>
      </dsp:nvSpPr>
      <dsp:spPr>
        <a:xfrm>
          <a:off x="0" y="1201156"/>
          <a:ext cx="8140131" cy="118661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 Блок «Обмен и деньги. Спрос и предложение. Цена»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926" y="1259082"/>
        <a:ext cx="8024279" cy="1070758"/>
      </dsp:txXfrm>
    </dsp:sp>
    <dsp:sp modelId="{4221B8DA-980D-426E-B5BD-F9A393562CDA}">
      <dsp:nvSpPr>
        <dsp:cNvPr id="0" name=""/>
        <dsp:cNvSpPr/>
      </dsp:nvSpPr>
      <dsp:spPr>
        <a:xfrm>
          <a:off x="0" y="2399438"/>
          <a:ext cx="8140131" cy="118661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3. Блок «Производитель и ресурсы»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926" y="2457364"/>
        <a:ext cx="8024279" cy="1070758"/>
      </dsp:txXfrm>
    </dsp:sp>
    <dsp:sp modelId="{5A522BA6-9F80-40AC-A94C-ECDC157D8369}">
      <dsp:nvSpPr>
        <dsp:cNvPr id="0" name=""/>
        <dsp:cNvSpPr/>
      </dsp:nvSpPr>
      <dsp:spPr>
        <a:xfrm>
          <a:off x="0" y="3597720"/>
          <a:ext cx="8140131" cy="118661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4. Блок «Ограниченность ресурсов. Выбор и его цена. Полезные навыки и привычки в быту- тоже экономика»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926" y="3655646"/>
        <a:ext cx="8024279" cy="1070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DD16947-ECFC-420A-926F-174223016572}" type="datetime1">
              <a:rPr lang="ru-RU" smtClean="0"/>
              <a:t>21.10.2019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C4B79F2-7C6A-497B-9A4A-8ACE18746C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6342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54858-8AC1-4038-B6BD-519804A0AA60}" type="datetime1">
              <a:rPr lang="ru-RU" smtClean="0"/>
              <a:pPr/>
              <a:t>21.10.2019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262A795-6F94-4A96-B820-B9038480D048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66495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Цвета вашего класса отличаются от цветов этого шаблона? Не проблема! На вкладке "Дизайн" нажмите "Варианты" (стрелка вниз) и выберите подходящую вам цветовую схему.</a:t>
            </a:r>
          </a:p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rtl="0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 можете менять любые пункты в списках обязанностей в соответствии с правилами вашего класса!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5461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074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221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574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818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8405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754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9311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7130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569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 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rtlCol="0"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 rtlCol="0"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237FE10E-7688-4AAF-A536-CFA480B79A70}" type="datetime1">
              <a:rPr lang="ru-RU" noProof="0" smtClean="0"/>
              <a:t>21.10.2019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  <p:cxnSp>
        <p:nvCxnSpPr>
          <p:cNvPr id="8" name="Прямая соединительная линия 7"/>
          <p:cNvCxnSpPr/>
          <p:nvPr/>
        </p:nvCxnSpPr>
        <p:spPr>
          <a:xfrm>
            <a:off x="1731519" y="3733800"/>
            <a:ext cx="8748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678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62BD50-8A1F-4CA2-B30E-81FABBC9C978}" type="datetime1">
              <a:rPr lang="ru-RU" noProof="0" smtClean="0"/>
              <a:t>21.10.2019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817245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 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 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18929F-6FE6-41F1-B055-03150648DDBF}" type="datetime1">
              <a:rPr lang="ru-RU" noProof="0" smtClean="0"/>
              <a:t>21.10.2019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942219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41B39D-2E41-46D3-8A6B-C11F4FFB853B}" type="datetime1">
              <a:rPr lang="ru-RU" noProof="0" smtClean="0"/>
              <a:t>21.10.2019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285284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rtlCol="0"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27A68C-9EA6-43C7-A486-2FF969F5CF0B}" type="datetime1">
              <a:rPr lang="ru-RU" noProof="0" smtClean="0"/>
              <a:t>21.10.2019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  <p:cxnSp>
        <p:nvCxnSpPr>
          <p:cNvPr id="7" name="Прямая соединительная линия 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707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 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8E31FF-6F7A-41B1-8150-330EFD452CD8}" type="datetime1">
              <a:rPr lang="ru-RU" noProof="0" smtClean="0"/>
              <a:t>21.10.2019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534525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 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86512C5-AF41-4407-9A8D-FDA3CFFC0857}" type="datetime1">
              <a:rPr lang="ru-RU" noProof="0" smtClean="0"/>
              <a:t>21.10.2019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68006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E0AC5F-13FB-4523-BF00-501B04C3BB6D}" type="datetime1">
              <a:rPr lang="ru-RU" noProof="0" smtClean="0"/>
              <a:t>21.10.2019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975270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37AEC7-9978-4A4E-9DC4-1AF2565A2397}" type="datetime1">
              <a:rPr lang="ru-RU" noProof="0" smtClean="0"/>
              <a:t>21.10.2019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17020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rtlCol="0"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854DC3-8A14-43B0-9E50-152D156F7AFE}" type="datetime1">
              <a:rPr lang="ru-RU" noProof="0" smtClean="0"/>
              <a:t>21.10.2019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455246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rtlCol="0"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 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rtlCol="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9C322A6-A07A-4901-8F30-4396EF66C96C}" type="datetime1">
              <a:rPr lang="ru-RU" noProof="0" smtClean="0"/>
              <a:t>21.10.2019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41507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fld id="{05E6433C-341A-4F8B-9476-F9C3E096DC01}" type="datetime1">
              <a:rPr lang="ru-RU" noProof="0" smtClean="0"/>
              <a:t>21.10.2019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fld id="{6D22F896-40B5-4ADD-8801-0D06FADFA095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947619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181F489-B701-4C74-9747-27C8656A89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7275" y="2301743"/>
            <a:ext cx="9966960" cy="2926080"/>
          </a:xfrm>
        </p:spPr>
        <p:txBody>
          <a:bodyPr rtlCol="0">
            <a:noAutofit/>
          </a:bodyPr>
          <a:lstStyle/>
          <a:p>
            <a:r>
              <a:rPr lang="ru-RU" sz="5400" dirty="0">
                <a:latin typeface="Rockwell" panose="02060603020205020403" pitchFamily="18" charset="0"/>
              </a:rPr>
              <a:t>Основы воспитания финансовой грамотности детей дошкольного возраста</a:t>
            </a:r>
          </a:p>
        </p:txBody>
      </p:sp>
    </p:spTree>
    <p:extLst>
      <p:ext uri="{BB962C8B-B14F-4D97-AF65-F5344CB8AC3E}">
        <p14:creationId xmlns:p14="http://schemas.microsoft.com/office/powerpoint/2010/main" val="61690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slide-share.ru/image/2532895.jpe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19" r="853" b="15021"/>
          <a:stretch/>
        </p:blipFill>
        <p:spPr bwMode="auto">
          <a:xfrm>
            <a:off x="4474581" y="2552132"/>
            <a:ext cx="3174480" cy="3248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4061" y="1091029"/>
            <a:ext cx="9875520" cy="983432"/>
          </a:xfrm>
        </p:spPr>
        <p:txBody>
          <a:bodyPr rtlCol="0">
            <a:normAutofit/>
          </a:bodyPr>
          <a:lstStyle/>
          <a:p>
            <a:pPr algn="ctr" rtl="0"/>
            <a:r>
              <a:rPr lang="ru-RU" sz="5400" b="1" dirty="0" smtClean="0">
                <a:latin typeface="Rockwell" panose="02060603020205020403" pitchFamily="18" charset="0"/>
              </a:rPr>
              <a:t>Спасибо за внимание!</a:t>
            </a:r>
            <a:endParaRPr lang="ru-RU" sz="5400" b="1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5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629" y="2292823"/>
            <a:ext cx="5820216" cy="2488252"/>
          </a:xfrm>
        </p:spPr>
        <p:txBody>
          <a:bodyPr rtlCol="0">
            <a:normAutofit fontScale="90000"/>
          </a:bodyPr>
          <a:lstStyle/>
          <a:p>
            <a:r>
              <a:rPr lang="ru-RU" dirty="0">
                <a:latin typeface="Rockwell" panose="02060603020205020403" pitchFamily="18" charset="0"/>
              </a:rPr>
              <a:t>Чтоб не стало дитя, лишь беспомощным ртом -</a:t>
            </a:r>
            <a:br>
              <a:rPr lang="ru-RU" dirty="0">
                <a:latin typeface="Rockwell" panose="02060603020205020403" pitchFamily="18" charset="0"/>
              </a:rPr>
            </a:br>
            <a:r>
              <a:rPr lang="ru-RU" dirty="0">
                <a:latin typeface="Rockwell" panose="02060603020205020403" pitchFamily="18" charset="0"/>
              </a:rPr>
              <a:t>Приучай его с детства заниматься трудом,</a:t>
            </a:r>
            <a:br>
              <a:rPr lang="ru-RU" dirty="0">
                <a:latin typeface="Rockwell" panose="02060603020205020403" pitchFamily="18" charset="0"/>
              </a:rPr>
            </a:br>
            <a:r>
              <a:rPr lang="ru-RU" dirty="0">
                <a:latin typeface="Rockwell" panose="02060603020205020403" pitchFamily="18" charset="0"/>
              </a:rPr>
              <a:t>Чем он раньше познает, как хлеб достаётся -</a:t>
            </a:r>
            <a:br>
              <a:rPr lang="ru-RU" dirty="0">
                <a:latin typeface="Rockwell" panose="02060603020205020403" pitchFamily="18" charset="0"/>
              </a:rPr>
            </a:br>
            <a:r>
              <a:rPr lang="ru-RU" dirty="0">
                <a:latin typeface="Rockwell" panose="02060603020205020403" pitchFamily="18" charset="0"/>
              </a:rPr>
              <a:t>Тем полезней ему будет в жизни потом!..</a:t>
            </a:r>
            <a:br>
              <a:rPr lang="ru-RU" dirty="0">
                <a:latin typeface="Rockwell" panose="02060603020205020403" pitchFamily="18" charset="0"/>
              </a:rPr>
            </a:br>
            <a:endParaRPr lang="ru-RU" dirty="0">
              <a:latin typeface="Rockwell" panose="02060603020205020403" pitchFamily="18" charset="0"/>
            </a:endParaRPr>
          </a:p>
        </p:txBody>
      </p:sp>
      <p:pic>
        <p:nvPicPr>
          <p:cNvPr id="3074" name="Picture 2" descr="https://alt.izh.one/files/news/629/preview_62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845" y="710151"/>
            <a:ext cx="5248939" cy="522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407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Графический объект 4" descr="Карандаш">
            <a:extLst>
              <a:ext uri="{FF2B5EF4-FFF2-40B4-BE49-F238E27FC236}">
                <a16:creationId xmlns="" xmlns:a16="http://schemas.microsoft.com/office/drawing/2014/main" id="{0A74E1BB-B1CA-413B-8313-F68AA049A9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91977" y="537891"/>
            <a:ext cx="767542" cy="767542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618" y="232012"/>
            <a:ext cx="9690259" cy="6346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40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766" y="244867"/>
            <a:ext cx="9875520" cy="1356360"/>
          </a:xfrm>
        </p:spPr>
        <p:txBody>
          <a:bodyPr rtlCol="0"/>
          <a:lstStyle/>
          <a:p>
            <a:pPr algn="ctr" rtl="0"/>
            <a:r>
              <a:rPr lang="ru-RU" b="1" dirty="0" smtClean="0">
                <a:latin typeface="Rockwell" panose="02060603020205020403" pitchFamily="18" charset="0"/>
              </a:rPr>
              <a:t>Задачи:</a:t>
            </a:r>
            <a:endParaRPr lang="ru-RU" b="1" dirty="0">
              <a:latin typeface="Rockwell" panose="020606030202050204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0012" y="1250594"/>
            <a:ext cx="10809027" cy="5076967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для формирования элементарных экономических знаний у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понимать и ценить окружающий предметный мир (как результат труда людей), видеть красоту человеческого творения и относиться к нему с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уважением.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Помочь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детям осознать на доступном уровне взаимосвязь понятий: «труд – продукт - деньги» и «стоимость продукта в зависимости от качества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эмоциональную сферу детей, умение понимать свое эмоциональное состояние, регулировать собственное поведение, формировать положительную самооценку, способность распознать чувства других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людей.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навыки и привычки речевого этикета, культурного поведения в быту (вести себя правильно в реальных жизненных ситуациях с разумными потребностями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Расширять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 представлений о мире, человеческих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отношениях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правильное отношение к деньгам как предмету жизненной необходимости.</a:t>
            </a:r>
          </a:p>
        </p:txBody>
      </p:sp>
    </p:spTree>
    <p:extLst>
      <p:ext uri="{BB962C8B-B14F-4D97-AF65-F5344CB8AC3E}">
        <p14:creationId xmlns:p14="http://schemas.microsoft.com/office/powerpoint/2010/main" val="392225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310408295"/>
              </p:ext>
            </p:extLst>
          </p:nvPr>
        </p:nvGraphicFramePr>
        <p:xfrm>
          <a:off x="2014111" y="65009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11188" y="1273818"/>
            <a:ext cx="6277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06972" y="2897760"/>
            <a:ext cx="6414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1187" y="4483259"/>
            <a:ext cx="6277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43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1315946" y="417848"/>
            <a:ext cx="9875520" cy="135636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по программе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 Д. Шатовой «Дошкольник и экономика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А. А. Смоленцевой «Введение в мир экономики, или как мы играем в экономику»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" name="Объект 2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6842636"/>
              </p:ext>
            </p:extLst>
          </p:nvPr>
        </p:nvGraphicFramePr>
        <p:xfrm>
          <a:off x="1315946" y="2019870"/>
          <a:ext cx="8910218" cy="4171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6447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4089761288"/>
              </p:ext>
            </p:extLst>
          </p:nvPr>
        </p:nvGraphicFramePr>
        <p:xfrm>
          <a:off x="2210936" y="1555844"/>
          <a:ext cx="8140131" cy="4787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Заголовок 2"/>
          <p:cNvSpPr>
            <a:spLocks noGrp="1"/>
          </p:cNvSpPr>
          <p:nvPr>
            <p:ph type="title"/>
          </p:nvPr>
        </p:nvSpPr>
        <p:spPr>
          <a:xfrm>
            <a:off x="1343241" y="199484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авторской программы А. Д. Шатовой «Дошкольник и экономика»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73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1143000" y="640261"/>
            <a:ext cx="9875837" cy="98425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по программе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 Д. Шатовой «Дошкольник и экономика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А. А. Смоленцевой «Введение в мир экономики, или как мы играем в экономику»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9420096"/>
              </p:ext>
            </p:extLst>
          </p:nvPr>
        </p:nvGraphicFramePr>
        <p:xfrm>
          <a:off x="1315946" y="2019870"/>
          <a:ext cx="8910218" cy="4171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5331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chool48nnov.edusite.ru/images/risunok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524" y="156897"/>
            <a:ext cx="6483534" cy="657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327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снова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450641_TF55885775" id="{C33D0CBF-F9CA-4A34-9E2D-8151EEE2EF8B}" vid="{3CA81E6F-428E-4031-9363-DE23986DC266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Обязанности учащегося и преподавателя</Template>
  <TotalTime>0</TotalTime>
  <Words>364</Words>
  <Application>Microsoft Office PowerPoint</Application>
  <PresentationFormat>Широкоэкранный</PresentationFormat>
  <Paragraphs>37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Calibri</vt:lpstr>
      <vt:lpstr>Corbel</vt:lpstr>
      <vt:lpstr>Rockwell</vt:lpstr>
      <vt:lpstr>Tahoma</vt:lpstr>
      <vt:lpstr>Times New Roman</vt:lpstr>
      <vt:lpstr>Основа</vt:lpstr>
      <vt:lpstr>Основы воспитания финансовой грамотности детей дошкольного возраста</vt:lpstr>
      <vt:lpstr>Чтоб не стало дитя, лишь беспомощным ртом - Приучай его с детства заниматься трудом, Чем он раньше познает, как хлеб достаётся - Тем полезней ему будет в жизни потом!.. </vt:lpstr>
      <vt:lpstr>Презентация PowerPoint</vt:lpstr>
      <vt:lpstr>Задачи:</vt:lpstr>
      <vt:lpstr>Презентация PowerPoint</vt:lpstr>
      <vt:lpstr>Мониторинг по программе А. Д. Шатовой «Дошкольник и экономика», А. А. Смоленцевой «Введение в мир экономики, или как мы играем в экономику» </vt:lpstr>
      <vt:lpstr>На основе авторской программы А. Д. Шатовой «Дошкольник и экономика» </vt:lpstr>
      <vt:lpstr>Мониторинг по программе А. Д. Шатовой «Дошкольник и экономика», А. А. Смоленцевой «Введение в мир экономики, или как мы играем в экономику» 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2019-10-20T09:47:32Z</dcterms:created>
  <dcterms:modified xsi:type="dcterms:W3CDTF">2019-10-21T15:16:26Z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v-abdarl@microsoft.com</vt:lpwstr>
  </property>
  <property fmtid="{D5CDD505-2E9C-101B-9397-08002B2CF9AE}" pid="5" name="MSIP_Label_f42aa342-8706-4288-bd11-ebb85995028c_SetDate">
    <vt:lpwstr>2018-08-20T20:03:10.9182338Z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